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3" r:id="rId4"/>
    <p:sldId id="259" r:id="rId5"/>
    <p:sldId id="264" r:id="rId6"/>
    <p:sldId id="261" r:id="rId7"/>
    <p:sldId id="265" r:id="rId8"/>
    <p:sldId id="266" r:id="rId9"/>
    <p:sldId id="262" r:id="rId10"/>
    <p:sldId id="260"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AF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gif>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A15AC-9125-4207-BCF8-3687972B8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A3E50B3A-4559-4B4F-A63F-2BF3DACF49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77465E25-AC17-4A71-8384-D6E87458133D}"/>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25F3CF37-D99A-4A19-AB44-7D847A20FA57}"/>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DFBD749D-B509-41E4-AAFB-5E9E7EBEC8AB}"/>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76661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EA263-1865-41AF-906C-D389F3BCDC44}"/>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1B5130F7-09B7-4C5E-A55A-657D73CD75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37E7901C-F0CF-40F3-9FBB-FE4FE8D3AD31}"/>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F187689A-7DDF-4EB6-BAB5-41B41F248A4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17144BA4-F721-4FC5-AF5D-C05201855A3A}"/>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4156592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EC48B0-26BF-4A06-877B-747EE7338FD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13B8CF19-DC11-4CD1-946E-CBCE95E342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A78ED84A-2042-4C5A-A50A-14ADB76FF728}"/>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9CD14923-2DFB-452F-99A5-68420C728E18}"/>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89E62D93-D404-4835-8F36-1D5767115F69}"/>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86245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E6689-E7D9-4A75-B1B4-67A5EE299275}"/>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33D51C4D-47A3-4886-A67E-CCFE1E2966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F693336C-C764-46D0-BF2E-33EC1E0581A4}"/>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AF871EDC-4A28-41B5-9FDE-124F4AC7D15E}"/>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A265CFC0-3A94-494E-AF78-D1E4FA2EA0E0}"/>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48211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0F64-E3C4-4177-850A-46874EDF42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D0970C83-95FB-41FA-81D6-8422A9B498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9A8033-7AB8-40B1-9096-2C9CB9C96E85}"/>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18BAAD64-7CE8-4713-B834-2B8A19ECCDBF}"/>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23B03DFE-B6E7-4AA2-ADB2-F540698947A2}"/>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321821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71962-793A-48A6-9F61-37C13142EA05}"/>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C853FEE1-F333-48FB-BDAB-F1D7477C4A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1D88EC66-2FC0-485F-BDC3-5580C34B87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DA343A1E-18E4-4C09-91CB-195677B2EB3D}"/>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6" name="Footer Placeholder 5">
            <a:extLst>
              <a:ext uri="{FF2B5EF4-FFF2-40B4-BE49-F238E27FC236}">
                <a16:creationId xmlns:a16="http://schemas.microsoft.com/office/drawing/2014/main" id="{031E6737-2C89-4655-8F90-6DCD9BD9E97B}"/>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E568586E-6EE6-43AB-8F90-70EE43A47F84}"/>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490303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022EF-BB6F-4314-82F6-C0D761DCF6CD}"/>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E3A20EFB-A80D-4E52-A85E-67E54285DC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4E043AB-CC65-40F3-A40E-1512523D44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12E456B8-1DAD-403B-85B1-55075BE42F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66646C-197A-4DCC-AD60-499401E9DF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39F42700-0185-48C6-816B-BA8758BD98CB}"/>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8" name="Footer Placeholder 7">
            <a:extLst>
              <a:ext uri="{FF2B5EF4-FFF2-40B4-BE49-F238E27FC236}">
                <a16:creationId xmlns:a16="http://schemas.microsoft.com/office/drawing/2014/main" id="{059941AA-9515-4136-A16B-C88844EFE114}"/>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B5726B9E-DECC-4776-BA18-60C995AC4A83}"/>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1170939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F3C7E-7D76-4917-8CB3-CFC32AA7EF4D}"/>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EB8B00A9-2D04-4510-9F55-FC085FBFD2DB}"/>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4" name="Footer Placeholder 3">
            <a:extLst>
              <a:ext uri="{FF2B5EF4-FFF2-40B4-BE49-F238E27FC236}">
                <a16:creationId xmlns:a16="http://schemas.microsoft.com/office/drawing/2014/main" id="{0A708ACB-FCAD-4B3A-9F5F-B8F3CB8C02A3}"/>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39ABC272-B94D-4AE8-98B3-B369FC03B7FA}"/>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9713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D31849-A530-4778-AB6E-D3D4E63E8FB4}"/>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3" name="Footer Placeholder 2">
            <a:extLst>
              <a:ext uri="{FF2B5EF4-FFF2-40B4-BE49-F238E27FC236}">
                <a16:creationId xmlns:a16="http://schemas.microsoft.com/office/drawing/2014/main" id="{0C4CAC7B-6FF0-4E9C-870D-A6D8E82E94F5}"/>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ACD2D2E6-4C99-4242-979D-6E1BE2A139B8}"/>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441199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857E6-26FA-439E-AE22-E55DFD2117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FF473FF1-3190-4818-BE69-BC07E9868A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A376633C-2726-42FE-9BB8-C508345CDE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EA155D-1447-41F0-87B6-F95760386D83}"/>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6" name="Footer Placeholder 5">
            <a:extLst>
              <a:ext uri="{FF2B5EF4-FFF2-40B4-BE49-F238E27FC236}">
                <a16:creationId xmlns:a16="http://schemas.microsoft.com/office/drawing/2014/main" id="{7839D2EA-FFD8-4AB4-9746-B8A835CD1BC2}"/>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F1FF624C-3948-4D03-929A-3141E409FE34}"/>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519041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FADB3-469C-4334-BA27-098A7CAFD2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3CD80C92-D52A-4BC8-929B-13DECE00C1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7D8680AD-DBFC-4698-B928-7B0708D66A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F67BC0-F4C0-43C8-8322-EDFCA45277DD}"/>
              </a:ext>
            </a:extLst>
          </p:cNvPr>
          <p:cNvSpPr>
            <a:spLocks noGrp="1"/>
          </p:cNvSpPr>
          <p:nvPr>
            <p:ph type="dt" sz="half" idx="10"/>
          </p:nvPr>
        </p:nvSpPr>
        <p:spPr/>
        <p:txBody>
          <a:bodyPr/>
          <a:lstStyle/>
          <a:p>
            <a:fld id="{86BB7D81-B813-44AD-94FC-8DB322E176B6}" type="datetimeFigureOut">
              <a:rPr lang="de-DE" smtClean="0"/>
              <a:t>11.03.2022</a:t>
            </a:fld>
            <a:endParaRPr lang="de-DE"/>
          </a:p>
        </p:txBody>
      </p:sp>
      <p:sp>
        <p:nvSpPr>
          <p:cNvPr id="6" name="Footer Placeholder 5">
            <a:extLst>
              <a:ext uri="{FF2B5EF4-FFF2-40B4-BE49-F238E27FC236}">
                <a16:creationId xmlns:a16="http://schemas.microsoft.com/office/drawing/2014/main" id="{DA13D3B6-8E39-4FB0-9306-C4045DB376EB}"/>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E01AFE15-236B-4742-8FB1-B5E54D0DC7CC}"/>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758356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069014-E3E4-423D-A3EB-867592DDAA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F50B9C2A-0F57-4C9E-8867-A7A55E63F8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D270FDE4-CCD8-405C-A9C9-C29BB7978D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BB7D81-B813-44AD-94FC-8DB322E176B6}" type="datetimeFigureOut">
              <a:rPr lang="de-DE" smtClean="0"/>
              <a:t>11.03.2022</a:t>
            </a:fld>
            <a:endParaRPr lang="de-DE"/>
          </a:p>
        </p:txBody>
      </p:sp>
      <p:sp>
        <p:nvSpPr>
          <p:cNvPr id="5" name="Footer Placeholder 4">
            <a:extLst>
              <a:ext uri="{FF2B5EF4-FFF2-40B4-BE49-F238E27FC236}">
                <a16:creationId xmlns:a16="http://schemas.microsoft.com/office/drawing/2014/main" id="{EA644B60-E089-43DF-A3A1-0E2D14B37F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FD1B1128-2D90-47CD-8538-0DD1CEB169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FDDF8-F408-4E50-9B5F-869CCB2BEF09}" type="slidenum">
              <a:rPr lang="de-DE" smtClean="0"/>
              <a:t>‹#›</a:t>
            </a:fld>
            <a:endParaRPr lang="de-DE"/>
          </a:p>
        </p:txBody>
      </p:sp>
    </p:spTree>
    <p:extLst>
      <p:ext uri="{BB962C8B-B14F-4D97-AF65-F5344CB8AC3E}">
        <p14:creationId xmlns:p14="http://schemas.microsoft.com/office/powerpoint/2010/main" val="14401458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lux-ai.org/static/media/workers.b6dad2ed.svg" TargetMode="External"/><Relationship Id="rId2" Type="http://schemas.openxmlformats.org/officeDocument/2006/relationships/hyperlink" Target="https://www.lux-ai.org/static/media/planet.be614292.svg" TargetMode="External"/><Relationship Id="rId1" Type="http://schemas.openxmlformats.org/officeDocument/2006/relationships/slideLayout" Target="../slideLayouts/slideLayout2.xml"/><Relationship Id="rId4" Type="http://schemas.openxmlformats.org/officeDocument/2006/relationships/hyperlink" Target="https://raw.githubusercontent.com/Lux-AI-Challenge/Lux-Design-2021/master/assets/game_board.p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AFBD"/>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94E4841-8341-453B-A629-2DB3A54F0CA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192000" cy="6858000"/>
          </a:xfrm>
        </p:spPr>
      </p:pic>
      <p:sp>
        <p:nvSpPr>
          <p:cNvPr id="6" name="TextBox 5">
            <a:extLst>
              <a:ext uri="{FF2B5EF4-FFF2-40B4-BE49-F238E27FC236}">
                <a16:creationId xmlns:a16="http://schemas.microsoft.com/office/drawing/2014/main" id="{2D3C7F49-0381-4A5A-A59C-6F6799210B14}"/>
              </a:ext>
            </a:extLst>
          </p:cNvPr>
          <p:cNvSpPr txBox="1"/>
          <p:nvPr/>
        </p:nvSpPr>
        <p:spPr>
          <a:xfrm>
            <a:off x="1171575" y="2361338"/>
            <a:ext cx="4924425" cy="1754326"/>
          </a:xfrm>
          <a:prstGeom prst="rect">
            <a:avLst/>
          </a:prstGeom>
          <a:noFill/>
        </p:spPr>
        <p:txBody>
          <a:bodyPr wrap="square" rtlCol="0">
            <a:spAutoFit/>
          </a:bodyPr>
          <a:lstStyle/>
          <a:p>
            <a:r>
              <a:rPr lang="de-DE" sz="5400" dirty="0"/>
              <a:t>Lux AI Challenge</a:t>
            </a:r>
          </a:p>
          <a:p>
            <a:endParaRPr lang="de-DE" dirty="0"/>
          </a:p>
          <a:p>
            <a:r>
              <a:rPr lang="en-GB" sz="1800" dirty="0">
                <a:effectLst/>
                <a:latin typeface="Calibri" panose="020F0502020204030204" pitchFamily="34" charset="0"/>
                <a:ea typeface="Calibri" panose="020F0502020204030204" pitchFamily="34" charset="0"/>
                <a:cs typeface="Times New Roman" panose="02020603050405020304" pitchFamily="18" charset="0"/>
              </a:rPr>
              <a:t>Gather the most resources and survive the night!</a:t>
            </a:r>
          </a:p>
          <a:p>
            <a:endParaRPr lang="de-DE" dirty="0"/>
          </a:p>
        </p:txBody>
      </p:sp>
      <p:sp>
        <p:nvSpPr>
          <p:cNvPr id="7" name="TextBox 6">
            <a:extLst>
              <a:ext uri="{FF2B5EF4-FFF2-40B4-BE49-F238E27FC236}">
                <a16:creationId xmlns:a16="http://schemas.microsoft.com/office/drawing/2014/main" id="{372E31B0-334D-47F0-96E1-7CAD6D9EFB1C}"/>
              </a:ext>
            </a:extLst>
          </p:cNvPr>
          <p:cNvSpPr txBox="1"/>
          <p:nvPr/>
        </p:nvSpPr>
        <p:spPr>
          <a:xfrm>
            <a:off x="1171575" y="3925164"/>
            <a:ext cx="3228975" cy="369332"/>
          </a:xfrm>
          <a:prstGeom prst="rect">
            <a:avLst/>
          </a:prstGeom>
          <a:noFill/>
        </p:spPr>
        <p:txBody>
          <a:bodyPr wrap="square" rtlCol="0">
            <a:spAutoFit/>
          </a:bodyPr>
          <a:lstStyle/>
          <a:p>
            <a:r>
              <a:rPr lang="de-DE" dirty="0"/>
              <a:t>Pol Hansen</a:t>
            </a:r>
          </a:p>
        </p:txBody>
      </p:sp>
    </p:spTree>
    <p:extLst>
      <p:ext uri="{BB962C8B-B14F-4D97-AF65-F5344CB8AC3E}">
        <p14:creationId xmlns:p14="http://schemas.microsoft.com/office/powerpoint/2010/main" val="3759713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8F256-68C9-4826-BB80-25A8BFB8E5C3}"/>
              </a:ext>
            </a:extLst>
          </p:cNvPr>
          <p:cNvSpPr>
            <a:spLocks noGrp="1"/>
          </p:cNvSpPr>
          <p:nvPr>
            <p:ph type="title"/>
          </p:nvPr>
        </p:nvSpPr>
        <p:spPr/>
        <p:txBody>
          <a:bodyPr/>
          <a:lstStyle/>
          <a:p>
            <a:r>
              <a:rPr lang="de-DE" dirty="0"/>
              <a:t>Quellen</a:t>
            </a:r>
          </a:p>
        </p:txBody>
      </p:sp>
      <p:sp>
        <p:nvSpPr>
          <p:cNvPr id="3" name="Content Placeholder 2">
            <a:extLst>
              <a:ext uri="{FF2B5EF4-FFF2-40B4-BE49-F238E27FC236}">
                <a16:creationId xmlns:a16="http://schemas.microsoft.com/office/drawing/2014/main" id="{C031ED4B-0AEB-42A7-BBDC-3DEE097E7C6A}"/>
              </a:ext>
            </a:extLst>
          </p:cNvPr>
          <p:cNvSpPr>
            <a:spLocks noGrp="1"/>
          </p:cNvSpPr>
          <p:nvPr>
            <p:ph idx="1"/>
          </p:nvPr>
        </p:nvSpPr>
        <p:spPr/>
        <p:txBody>
          <a:bodyPr/>
          <a:lstStyle/>
          <a:p>
            <a:pPr marL="0" indent="0">
              <a:buNone/>
            </a:pPr>
            <a:r>
              <a:rPr lang="de-DE" dirty="0"/>
              <a:t>Bildquellen:</a:t>
            </a:r>
          </a:p>
          <a:p>
            <a:pPr marL="0" indent="0">
              <a:buNone/>
            </a:pPr>
            <a:r>
              <a:rPr lang="de-DE" dirty="0">
                <a:hlinkClick r:id="rId2"/>
              </a:rPr>
              <a:t>https://www.lux-ai.org/static/media/planet.be614292.svg</a:t>
            </a:r>
            <a:endParaRPr lang="de-DE" dirty="0"/>
          </a:p>
          <a:p>
            <a:pPr marL="0" indent="0">
              <a:buNone/>
            </a:pPr>
            <a:r>
              <a:rPr lang="de-DE" dirty="0">
                <a:hlinkClick r:id="rId3"/>
              </a:rPr>
              <a:t>https://www.lux-ai.org/static/media/workers.b6dad2ed.svg</a:t>
            </a:r>
            <a:endParaRPr lang="de-DE" dirty="0"/>
          </a:p>
          <a:p>
            <a:pPr marL="0" indent="0">
              <a:buNone/>
            </a:pPr>
            <a:r>
              <a:rPr lang="de-DE" dirty="0">
                <a:hlinkClick r:id="rId4"/>
              </a:rPr>
              <a:t>https://raw.githubusercontent.com/Lux-AI-Challenge/Lux-Design-2021/master/assets/game_board.png</a:t>
            </a:r>
            <a:endParaRPr lang="de-DE" dirty="0"/>
          </a:p>
          <a:p>
            <a:pPr marL="0" indent="0">
              <a:buNone/>
            </a:pPr>
            <a:endParaRPr lang="de-DE" dirty="0"/>
          </a:p>
          <a:p>
            <a:pPr marL="0" indent="0">
              <a:buNone/>
            </a:pPr>
            <a:r>
              <a:rPr lang="de-DE" dirty="0"/>
              <a:t>	</a:t>
            </a:r>
          </a:p>
        </p:txBody>
      </p:sp>
    </p:spTree>
    <p:extLst>
      <p:ext uri="{BB962C8B-B14F-4D97-AF65-F5344CB8AC3E}">
        <p14:creationId xmlns:p14="http://schemas.microsoft.com/office/powerpoint/2010/main" val="2371049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163D7-A3AC-480B-8A9E-5A0BD5E7AC7E}"/>
              </a:ext>
            </a:extLst>
          </p:cNvPr>
          <p:cNvSpPr>
            <a:spLocks noGrp="1"/>
          </p:cNvSpPr>
          <p:nvPr>
            <p:ph type="title"/>
          </p:nvPr>
        </p:nvSpPr>
        <p:spPr/>
        <p:txBody>
          <a:bodyPr/>
          <a:lstStyle/>
          <a:p>
            <a:r>
              <a:rPr lang="de-DE" dirty="0"/>
              <a:t>Übersicht</a:t>
            </a:r>
          </a:p>
        </p:txBody>
      </p:sp>
      <p:sp>
        <p:nvSpPr>
          <p:cNvPr id="3" name="Content Placeholder 2">
            <a:extLst>
              <a:ext uri="{FF2B5EF4-FFF2-40B4-BE49-F238E27FC236}">
                <a16:creationId xmlns:a16="http://schemas.microsoft.com/office/drawing/2014/main" id="{D7631784-74C2-48AC-95A5-005E4CC2F97F}"/>
              </a:ext>
            </a:extLst>
          </p:cNvPr>
          <p:cNvSpPr>
            <a:spLocks noGrp="1"/>
          </p:cNvSpPr>
          <p:nvPr>
            <p:ph idx="1"/>
          </p:nvPr>
        </p:nvSpPr>
        <p:spPr/>
        <p:txBody>
          <a:bodyPr/>
          <a:lstStyle/>
          <a:p>
            <a:r>
              <a:rPr lang="de-DE" dirty="0"/>
              <a:t>Intro</a:t>
            </a:r>
          </a:p>
          <a:p>
            <a:r>
              <a:rPr lang="de-DE" dirty="0"/>
              <a:t>Lux AI Challenge</a:t>
            </a:r>
          </a:p>
          <a:p>
            <a:r>
              <a:rPr lang="de-DE" dirty="0"/>
              <a:t>Regel Basierter Agent</a:t>
            </a:r>
          </a:p>
          <a:p>
            <a:r>
              <a:rPr lang="de-DE" dirty="0"/>
              <a:t>„Deep Q Learning“ Lösung</a:t>
            </a:r>
          </a:p>
        </p:txBody>
      </p:sp>
    </p:spTree>
    <p:extLst>
      <p:ext uri="{BB962C8B-B14F-4D97-AF65-F5344CB8AC3E}">
        <p14:creationId xmlns:p14="http://schemas.microsoft.com/office/powerpoint/2010/main" val="1498716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8CC60-2EFB-4591-B201-3D9DB32D25DE}"/>
              </a:ext>
            </a:extLst>
          </p:cNvPr>
          <p:cNvSpPr>
            <a:spLocks noGrp="1"/>
          </p:cNvSpPr>
          <p:nvPr>
            <p:ph type="title"/>
          </p:nvPr>
        </p:nvSpPr>
        <p:spPr/>
        <p:txBody>
          <a:bodyPr/>
          <a:lstStyle/>
          <a:p>
            <a:r>
              <a:rPr lang="de-DE" dirty="0"/>
              <a:t>Intro</a:t>
            </a:r>
          </a:p>
        </p:txBody>
      </p:sp>
      <p:sp>
        <p:nvSpPr>
          <p:cNvPr id="3" name="Content Placeholder 2">
            <a:extLst>
              <a:ext uri="{FF2B5EF4-FFF2-40B4-BE49-F238E27FC236}">
                <a16:creationId xmlns:a16="http://schemas.microsoft.com/office/drawing/2014/main" id="{44AB1E29-75FE-4186-9483-2D861256F16A}"/>
              </a:ext>
            </a:extLst>
          </p:cNvPr>
          <p:cNvSpPr>
            <a:spLocks noGrp="1"/>
          </p:cNvSpPr>
          <p:nvPr>
            <p:ph idx="1"/>
          </p:nvPr>
        </p:nvSpPr>
        <p:spPr/>
        <p:txBody>
          <a:bodyPr/>
          <a:lstStyle/>
          <a:p>
            <a:r>
              <a:rPr lang="de-DE" dirty="0"/>
              <a:t>Ziel der Projektarbeit: Agenten zur Lösung der Challenge zu implementieren</a:t>
            </a:r>
          </a:p>
          <a:p>
            <a:endParaRPr lang="de-DE" dirty="0"/>
          </a:p>
        </p:txBody>
      </p:sp>
    </p:spTree>
    <p:extLst>
      <p:ext uri="{BB962C8B-B14F-4D97-AF65-F5344CB8AC3E}">
        <p14:creationId xmlns:p14="http://schemas.microsoft.com/office/powerpoint/2010/main" val="2186389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79611-C0FE-42D9-962A-B936FDFAA315}"/>
              </a:ext>
            </a:extLst>
          </p:cNvPr>
          <p:cNvSpPr>
            <a:spLocks noGrp="1"/>
          </p:cNvSpPr>
          <p:nvPr>
            <p:ph type="title"/>
          </p:nvPr>
        </p:nvSpPr>
        <p:spPr>
          <a:xfrm>
            <a:off x="838200" y="365125"/>
            <a:ext cx="8363673" cy="1325563"/>
          </a:xfrm>
        </p:spPr>
        <p:txBody>
          <a:bodyPr/>
          <a:lstStyle/>
          <a:p>
            <a:pPr algn="ctr"/>
            <a:r>
              <a:rPr lang="de-DE" dirty="0"/>
              <a:t>Lux AI Challenge</a:t>
            </a:r>
          </a:p>
        </p:txBody>
      </p:sp>
      <p:sp>
        <p:nvSpPr>
          <p:cNvPr id="3" name="Content Placeholder 2">
            <a:extLst>
              <a:ext uri="{FF2B5EF4-FFF2-40B4-BE49-F238E27FC236}">
                <a16:creationId xmlns:a16="http://schemas.microsoft.com/office/drawing/2014/main" id="{6C2D9EF5-E7FB-4BD4-8AF4-E6530C497CA7}"/>
              </a:ext>
            </a:extLst>
          </p:cNvPr>
          <p:cNvSpPr>
            <a:spLocks noGrp="1"/>
          </p:cNvSpPr>
          <p:nvPr>
            <p:ph idx="1"/>
          </p:nvPr>
        </p:nvSpPr>
        <p:spPr/>
        <p:txBody>
          <a:bodyPr/>
          <a:lstStyle/>
          <a:p>
            <a:pPr marL="0" indent="0">
              <a:buNone/>
            </a:pPr>
            <a:r>
              <a:rPr lang="de-DE" sz="1800" dirty="0">
                <a:effectLst/>
                <a:latin typeface="Calibri" panose="020F0502020204030204" pitchFamily="34" charset="0"/>
                <a:ea typeface="Calibri" panose="020F0502020204030204" pitchFamily="34" charset="0"/>
                <a:cs typeface="Times New Roman" panose="02020603050405020304" pitchFamily="18" charset="0"/>
              </a:rPr>
              <a:t>Man </a:t>
            </a:r>
            <a:r>
              <a:rPr lang="de-DE" sz="1800" dirty="0">
                <a:latin typeface="Calibri" panose="020F0502020204030204" pitchFamily="34" charset="0"/>
                <a:ea typeface="Calibri" panose="020F0502020204030204" pitchFamily="34" charset="0"/>
                <a:cs typeface="Times New Roman" panose="02020603050405020304" pitchFamily="18" charset="0"/>
              </a:rPr>
              <a:t>k</a:t>
            </a:r>
            <a:r>
              <a:rPr lang="de-DE" sz="1800" dirty="0">
                <a:effectLst/>
                <a:latin typeface="Calibri" panose="020F0502020204030204" pitchFamily="34" charset="0"/>
                <a:ea typeface="Calibri" panose="020F0502020204030204" pitchFamily="34" charset="0"/>
                <a:cs typeface="Times New Roman" panose="02020603050405020304" pitchFamily="18" charset="0"/>
              </a:rPr>
              <a:t>ontrolliert Units und CityTiles</a:t>
            </a:r>
          </a:p>
          <a:p>
            <a:pPr marL="0" indent="0">
              <a:buNone/>
            </a:pPr>
            <a:r>
              <a:rPr lang="de-DE" sz="1800" dirty="0">
                <a:latin typeface="Calibri" panose="020F0502020204030204" pitchFamily="34" charset="0"/>
                <a:ea typeface="Calibri" panose="020F0502020204030204" pitchFamily="34" charset="0"/>
                <a:cs typeface="Times New Roman" panose="02020603050405020304" pitchFamily="18" charset="0"/>
              </a:rPr>
              <a:t>Ressourcen Sammeln</a:t>
            </a:r>
            <a:endParaRPr lang="de-DE"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de-DE" sz="1800" dirty="0">
                <a:effectLst/>
                <a:latin typeface="Calibri" panose="020F0502020204030204" pitchFamily="34" charset="0"/>
                <a:ea typeface="Calibri" panose="020F0502020204030204" pitchFamily="34" charset="0"/>
                <a:cs typeface="Times New Roman" panose="02020603050405020304" pitchFamily="18" charset="0"/>
              </a:rPr>
              <a:t>Um Häuser bauen zu können, brauchen die Units ein volles Inventar, was 100 Ressourcen egal welcher Art entspricht. Um ein CityTile bauen zu können, werden alle 100 Ressourcen verwendet. Im Spiel gibt es 3 verschiedene Ressource Typen mit verschiedenen Werten allerdings braucht man länger, um höherwertige Ressourcen einzusammeln. </a:t>
            </a:r>
            <a:endParaRPr lang="de-DE" dirty="0"/>
          </a:p>
        </p:txBody>
      </p:sp>
      <p:pic>
        <p:nvPicPr>
          <p:cNvPr id="5" name="Graphic 4">
            <a:extLst>
              <a:ext uri="{FF2B5EF4-FFF2-40B4-BE49-F238E27FC236}">
                <a16:creationId xmlns:a16="http://schemas.microsoft.com/office/drawing/2014/main" id="{D1A922F6-7CB2-4B4B-8DCD-9B49B9E6CCA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52345" y="-11611"/>
            <a:ext cx="2700760" cy="1741910"/>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CAFE3468-4F3E-4092-92DE-1D225AAF1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8095" y="3565167"/>
            <a:ext cx="4904381" cy="2868444"/>
          </a:xfrm>
          <a:prstGeom prst="rect">
            <a:avLst/>
          </a:prstGeom>
        </p:spPr>
      </p:pic>
      <p:pic>
        <p:nvPicPr>
          <p:cNvPr id="11" name="Picture 10">
            <a:extLst>
              <a:ext uri="{FF2B5EF4-FFF2-40B4-BE49-F238E27FC236}">
                <a16:creationId xmlns:a16="http://schemas.microsoft.com/office/drawing/2014/main" id="{DE1835C4-46FD-4547-BD40-0576EE7D29F2}"/>
              </a:ext>
            </a:extLst>
          </p:cNvPr>
          <p:cNvPicPr>
            <a:picLocks noChangeAspect="1"/>
          </p:cNvPicPr>
          <p:nvPr/>
        </p:nvPicPr>
        <p:blipFill>
          <a:blip r:embed="rId5"/>
          <a:stretch>
            <a:fillRect/>
          </a:stretch>
        </p:blipFill>
        <p:spPr>
          <a:xfrm>
            <a:off x="314463" y="3913387"/>
            <a:ext cx="6134956" cy="2172003"/>
          </a:xfrm>
          <a:prstGeom prst="rect">
            <a:avLst/>
          </a:prstGeom>
        </p:spPr>
      </p:pic>
    </p:spTree>
    <p:extLst>
      <p:ext uri="{BB962C8B-B14F-4D97-AF65-F5344CB8AC3E}">
        <p14:creationId xmlns:p14="http://schemas.microsoft.com/office/powerpoint/2010/main" val="3534449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1EAD3-1A0F-42C9-AF31-0928EC29E9E4}"/>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4679458F-83E3-4D3B-914E-E607A476267D}"/>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229213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81BF9-5553-437D-8A93-DB8936F094D8}"/>
              </a:ext>
            </a:extLst>
          </p:cNvPr>
          <p:cNvSpPr>
            <a:spLocks noGrp="1"/>
          </p:cNvSpPr>
          <p:nvPr>
            <p:ph type="title"/>
          </p:nvPr>
        </p:nvSpPr>
        <p:spPr/>
        <p:txBody>
          <a:bodyPr/>
          <a:lstStyle/>
          <a:p>
            <a:r>
              <a:rPr lang="de-DE" dirty="0"/>
              <a:t>Regel Basierter Agent</a:t>
            </a:r>
          </a:p>
        </p:txBody>
      </p:sp>
      <p:sp>
        <p:nvSpPr>
          <p:cNvPr id="3" name="Content Placeholder 2">
            <a:extLst>
              <a:ext uri="{FF2B5EF4-FFF2-40B4-BE49-F238E27FC236}">
                <a16:creationId xmlns:a16="http://schemas.microsoft.com/office/drawing/2014/main" id="{0E068967-7A09-452B-B759-B7F9F1CE50EB}"/>
              </a:ext>
            </a:extLst>
          </p:cNvPr>
          <p:cNvSpPr>
            <a:spLocks noGrp="1"/>
          </p:cNvSpPr>
          <p:nvPr>
            <p:ph idx="1"/>
          </p:nvPr>
        </p:nvSpPr>
        <p:spPr/>
        <p:txBody>
          <a:bodyPr/>
          <a:lstStyle/>
          <a:p>
            <a:r>
              <a:rPr lang="de-DE" dirty="0"/>
              <a:t>Python Kit als Basis</a:t>
            </a:r>
          </a:p>
          <a:p>
            <a:r>
              <a:rPr lang="de-DE" dirty="0"/>
              <a:t>Erste Verbesserung: CityTiles und Units bauen</a:t>
            </a:r>
          </a:p>
          <a:p>
            <a:r>
              <a:rPr lang="de-DE" dirty="0"/>
              <a:t>Verbesserung des Bewegungsmusters</a:t>
            </a:r>
          </a:p>
          <a:p>
            <a:r>
              <a:rPr lang="de-DE" dirty="0"/>
              <a:t>Versuch nur eine große Stadt zu bauen (Grafik mit großer Stadt Probleme bei großen </a:t>
            </a:r>
            <a:r>
              <a:rPr lang="de-DE" dirty="0" err="1"/>
              <a:t>maps</a:t>
            </a:r>
            <a:r>
              <a:rPr lang="de-DE" dirty="0"/>
              <a:t>, Zu Große Citys brauchen zu viel Fuel und können schnell aussterben)</a:t>
            </a:r>
          </a:p>
          <a:p>
            <a:endParaRPr lang="de-DE" dirty="0"/>
          </a:p>
        </p:txBody>
      </p:sp>
      <p:sp>
        <p:nvSpPr>
          <p:cNvPr id="6" name="Rectangle 10">
            <a:extLst>
              <a:ext uri="{FF2B5EF4-FFF2-40B4-BE49-F238E27FC236}">
                <a16:creationId xmlns:a16="http://schemas.microsoft.com/office/drawing/2014/main" id="{10BC72AC-4652-498A-9EA2-025E38E33BF0}"/>
              </a:ext>
            </a:extLst>
          </p:cNvPr>
          <p:cNvSpPr>
            <a:spLocks noChangeArrowheads="1"/>
          </p:cNvSpPr>
          <p:nvPr/>
        </p:nvSpPr>
        <p:spPr bwMode="auto">
          <a:xfrm>
            <a:off x="8785184" y="-4148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15" name="Rectangle 11">
            <a:extLst>
              <a:ext uri="{FF2B5EF4-FFF2-40B4-BE49-F238E27FC236}">
                <a16:creationId xmlns:a16="http://schemas.microsoft.com/office/drawing/2014/main" id="{E0DE203D-9333-47F2-93DB-E52214AE02FC}"/>
              </a:ext>
            </a:extLst>
          </p:cNvPr>
          <p:cNvSpPr>
            <a:spLocks noChangeArrowheads="1"/>
          </p:cNvSpPr>
          <p:nvPr/>
        </p:nvSpPr>
        <p:spPr bwMode="auto">
          <a:xfrm>
            <a:off x="8785184" y="41571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grpSp>
        <p:nvGrpSpPr>
          <p:cNvPr id="16" name="Group 15">
            <a:extLst>
              <a:ext uri="{FF2B5EF4-FFF2-40B4-BE49-F238E27FC236}">
                <a16:creationId xmlns:a16="http://schemas.microsoft.com/office/drawing/2014/main" id="{F0BDC22E-F9B6-448E-A90B-276E58D7B0E5}"/>
              </a:ext>
            </a:extLst>
          </p:cNvPr>
          <p:cNvGrpSpPr/>
          <p:nvPr/>
        </p:nvGrpSpPr>
        <p:grpSpPr>
          <a:xfrm>
            <a:off x="8489908" y="365125"/>
            <a:ext cx="3168691" cy="2725043"/>
            <a:chOff x="8632784" y="542031"/>
            <a:chExt cx="1809750" cy="1562100"/>
          </a:xfrm>
        </p:grpSpPr>
        <p:pic>
          <p:nvPicPr>
            <p:cNvPr id="17" name="Picture 16" descr="A picture containing shape&#10;&#10;Description automatically generated">
              <a:extLst>
                <a:ext uri="{FF2B5EF4-FFF2-40B4-BE49-F238E27FC236}">
                  <a16:creationId xmlns:a16="http://schemas.microsoft.com/office/drawing/2014/main" id="{096D7B0A-1665-48A9-AC3C-042512EAE98D}"/>
                </a:ext>
              </a:extLst>
            </p:cNvPr>
            <p:cNvPicPr>
              <a:picLocks noChangeAspect="1"/>
            </p:cNvPicPr>
            <p:nvPr/>
          </p:nvPicPr>
          <p:blipFill>
            <a:blip r:embed="rId2"/>
            <a:stretch>
              <a:fillRect/>
            </a:stretch>
          </p:blipFill>
          <p:spPr>
            <a:xfrm>
              <a:off x="8632784" y="542031"/>
              <a:ext cx="1809750" cy="1562100"/>
            </a:xfrm>
            <a:prstGeom prst="rect">
              <a:avLst/>
            </a:prstGeom>
          </p:spPr>
        </p:pic>
        <p:cxnSp>
          <p:nvCxnSpPr>
            <p:cNvPr id="7" name="Straight Arrow Connector 6">
              <a:extLst>
                <a:ext uri="{FF2B5EF4-FFF2-40B4-BE49-F238E27FC236}">
                  <a16:creationId xmlns:a16="http://schemas.microsoft.com/office/drawing/2014/main" id="{994C96F5-9A61-4929-8E2F-80DEEE9DB5EA}"/>
                </a:ext>
              </a:extLst>
            </p:cNvPr>
            <p:cNvCxnSpPr/>
            <p:nvPr/>
          </p:nvCxnSpPr>
          <p:spPr>
            <a:xfrm flipH="1" flipV="1">
              <a:off x="9121734" y="1359804"/>
              <a:ext cx="431800" cy="254000"/>
            </a:xfrm>
            <a:prstGeom prst="straightConnector1">
              <a:avLst/>
            </a:prstGeom>
            <a:ln w="38100">
              <a:solidFill>
                <a:srgbClr val="FF0000"/>
              </a:solidFill>
              <a:tailEnd type="triangle"/>
            </a:ln>
          </p:spPr>
          <p:style>
            <a:lnRef idx="3">
              <a:schemeClr val="accent6"/>
            </a:lnRef>
            <a:fillRef idx="0">
              <a:schemeClr val="accent6"/>
            </a:fillRef>
            <a:effectRef idx="2">
              <a:schemeClr val="accent6"/>
            </a:effectRef>
            <a:fontRef idx="minor">
              <a:schemeClr val="tx1"/>
            </a:fontRef>
          </p:style>
        </p:cxnSp>
        <p:cxnSp>
          <p:nvCxnSpPr>
            <p:cNvPr id="8" name="Straight Connector 7">
              <a:extLst>
                <a:ext uri="{FF2B5EF4-FFF2-40B4-BE49-F238E27FC236}">
                  <a16:creationId xmlns:a16="http://schemas.microsoft.com/office/drawing/2014/main" id="{F2E8D835-9BC5-4974-A827-F1F45A79EED7}"/>
                </a:ext>
              </a:extLst>
            </p:cNvPr>
            <p:cNvCxnSpPr/>
            <p:nvPr/>
          </p:nvCxnSpPr>
          <p:spPr>
            <a:xfrm flipH="1">
              <a:off x="9299534" y="1613804"/>
              <a:ext cx="254000" cy="20320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9" name="Straight Connector 8">
              <a:extLst>
                <a:ext uri="{FF2B5EF4-FFF2-40B4-BE49-F238E27FC236}">
                  <a16:creationId xmlns:a16="http://schemas.microsoft.com/office/drawing/2014/main" id="{66FF851D-1327-4B8B-A682-A1B1C2951565}"/>
                </a:ext>
              </a:extLst>
            </p:cNvPr>
            <p:cNvCxnSpPr/>
            <p:nvPr/>
          </p:nvCxnSpPr>
          <p:spPr>
            <a:xfrm>
              <a:off x="8785184" y="1474104"/>
              <a:ext cx="514350" cy="31750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0" name="Straight Connector 9">
              <a:extLst>
                <a:ext uri="{FF2B5EF4-FFF2-40B4-BE49-F238E27FC236}">
                  <a16:creationId xmlns:a16="http://schemas.microsoft.com/office/drawing/2014/main" id="{0E401E5E-47AB-4F1D-A952-4207F25DFA47}"/>
                </a:ext>
              </a:extLst>
            </p:cNvPr>
            <p:cNvCxnSpPr/>
            <p:nvPr/>
          </p:nvCxnSpPr>
          <p:spPr>
            <a:xfrm flipH="1">
              <a:off x="9553534" y="1442354"/>
              <a:ext cx="228600" cy="17145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1" name="Straight Connector 10">
              <a:extLst>
                <a:ext uri="{FF2B5EF4-FFF2-40B4-BE49-F238E27FC236}">
                  <a16:creationId xmlns:a16="http://schemas.microsoft.com/office/drawing/2014/main" id="{E62CEFF0-B8A2-4FB0-8BA6-FEAAE05CDA99}"/>
                </a:ext>
              </a:extLst>
            </p:cNvPr>
            <p:cNvCxnSpPr/>
            <p:nvPr/>
          </p:nvCxnSpPr>
          <p:spPr>
            <a:xfrm>
              <a:off x="9255084" y="1118504"/>
              <a:ext cx="558800" cy="32385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2" name="Straight Arrow Connector 11">
              <a:extLst>
                <a:ext uri="{FF2B5EF4-FFF2-40B4-BE49-F238E27FC236}">
                  <a16:creationId xmlns:a16="http://schemas.microsoft.com/office/drawing/2014/main" id="{DB927A30-FB45-415C-8FEE-79F9FDD2A1E2}"/>
                </a:ext>
              </a:extLst>
            </p:cNvPr>
            <p:cNvCxnSpPr/>
            <p:nvPr/>
          </p:nvCxnSpPr>
          <p:spPr>
            <a:xfrm flipV="1">
              <a:off x="8785184" y="1321704"/>
              <a:ext cx="209550" cy="15240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E331E60-2EC7-4236-A25C-ADCC0F5235CF}"/>
                </a:ext>
              </a:extLst>
            </p:cNvPr>
            <p:cNvCxnSpPr/>
            <p:nvPr/>
          </p:nvCxnSpPr>
          <p:spPr>
            <a:xfrm flipH="1">
              <a:off x="9039184" y="1118504"/>
              <a:ext cx="215900" cy="15875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4" name="Multiplication Sign 13">
              <a:extLst>
                <a:ext uri="{FF2B5EF4-FFF2-40B4-BE49-F238E27FC236}">
                  <a16:creationId xmlns:a16="http://schemas.microsoft.com/office/drawing/2014/main" id="{54B44D90-24A9-4F96-9F1D-D4684DA49C18}"/>
                </a:ext>
              </a:extLst>
            </p:cNvPr>
            <p:cNvSpPr/>
            <p:nvPr/>
          </p:nvSpPr>
          <p:spPr>
            <a:xfrm>
              <a:off x="9439234" y="1175654"/>
              <a:ext cx="254000" cy="266700"/>
            </a:xfrm>
            <a:prstGeom prst="mathMultiply">
              <a:avLst/>
            </a:prstGeom>
            <a:solidFill>
              <a:srgbClr val="FF0000"/>
            </a:solidFill>
            <a:ln/>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de-DE"/>
            </a:p>
          </p:txBody>
        </p:sp>
      </p:grpSp>
    </p:spTree>
    <p:extLst>
      <p:ext uri="{BB962C8B-B14F-4D97-AF65-F5344CB8AC3E}">
        <p14:creationId xmlns:p14="http://schemas.microsoft.com/office/powerpoint/2010/main" val="3547623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A18-9600-40CF-A9C0-C4729A4F39EB}"/>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044949AA-3DA2-456F-B7EE-DE4B65D2110E}"/>
              </a:ext>
            </a:extLst>
          </p:cNvPr>
          <p:cNvSpPr>
            <a:spLocks noGrp="1"/>
          </p:cNvSpPr>
          <p:nvPr>
            <p:ph idx="1"/>
          </p:nvPr>
        </p:nvSpPr>
        <p:spPr/>
        <p:txBody>
          <a:bodyPr/>
          <a:lstStyle/>
          <a:p>
            <a:endParaRPr lang="de-DE" dirty="0"/>
          </a:p>
        </p:txBody>
      </p:sp>
      <p:pic>
        <p:nvPicPr>
          <p:cNvPr id="7" name="Picture 6">
            <a:extLst>
              <a:ext uri="{FF2B5EF4-FFF2-40B4-BE49-F238E27FC236}">
                <a16:creationId xmlns:a16="http://schemas.microsoft.com/office/drawing/2014/main" id="{944AE346-11EF-452A-9164-1C79A71FD897}"/>
              </a:ext>
            </a:extLst>
          </p:cNvPr>
          <p:cNvPicPr>
            <a:picLocks noChangeAspect="1"/>
          </p:cNvPicPr>
          <p:nvPr/>
        </p:nvPicPr>
        <p:blipFill>
          <a:blip r:embed="rId2"/>
          <a:stretch>
            <a:fillRect/>
          </a:stretch>
        </p:blipFill>
        <p:spPr>
          <a:xfrm>
            <a:off x="0" y="-18146"/>
            <a:ext cx="5937812" cy="3447145"/>
          </a:xfrm>
          <a:prstGeom prst="rect">
            <a:avLst/>
          </a:prstGeom>
        </p:spPr>
      </p:pic>
      <p:pic>
        <p:nvPicPr>
          <p:cNvPr id="9" name="Picture 8">
            <a:extLst>
              <a:ext uri="{FF2B5EF4-FFF2-40B4-BE49-F238E27FC236}">
                <a16:creationId xmlns:a16="http://schemas.microsoft.com/office/drawing/2014/main" id="{2B9EB921-55B1-4C62-B026-5420CCF93507}"/>
              </a:ext>
            </a:extLst>
          </p:cNvPr>
          <p:cNvPicPr>
            <a:picLocks noChangeAspect="1"/>
          </p:cNvPicPr>
          <p:nvPr/>
        </p:nvPicPr>
        <p:blipFill>
          <a:blip r:embed="rId3"/>
          <a:stretch>
            <a:fillRect/>
          </a:stretch>
        </p:blipFill>
        <p:spPr>
          <a:xfrm>
            <a:off x="6912359" y="-18146"/>
            <a:ext cx="5279641" cy="3447145"/>
          </a:xfrm>
          <a:prstGeom prst="rect">
            <a:avLst/>
          </a:prstGeom>
        </p:spPr>
      </p:pic>
      <p:pic>
        <p:nvPicPr>
          <p:cNvPr id="11" name="Picture 10">
            <a:extLst>
              <a:ext uri="{FF2B5EF4-FFF2-40B4-BE49-F238E27FC236}">
                <a16:creationId xmlns:a16="http://schemas.microsoft.com/office/drawing/2014/main" id="{DBFEA6B9-D14D-4882-8D99-10F0D990F808}"/>
              </a:ext>
            </a:extLst>
          </p:cNvPr>
          <p:cNvPicPr>
            <a:picLocks noChangeAspect="1"/>
          </p:cNvPicPr>
          <p:nvPr/>
        </p:nvPicPr>
        <p:blipFill>
          <a:blip r:embed="rId4"/>
          <a:stretch>
            <a:fillRect/>
          </a:stretch>
        </p:blipFill>
        <p:spPr>
          <a:xfrm>
            <a:off x="6912360" y="3400419"/>
            <a:ext cx="5279640" cy="3457581"/>
          </a:xfrm>
          <a:prstGeom prst="rect">
            <a:avLst/>
          </a:prstGeom>
        </p:spPr>
      </p:pic>
      <p:pic>
        <p:nvPicPr>
          <p:cNvPr id="13" name="Picture 12">
            <a:extLst>
              <a:ext uri="{FF2B5EF4-FFF2-40B4-BE49-F238E27FC236}">
                <a16:creationId xmlns:a16="http://schemas.microsoft.com/office/drawing/2014/main" id="{6D8BA951-52EC-486A-A5DF-F94351CB1485}"/>
              </a:ext>
            </a:extLst>
          </p:cNvPr>
          <p:cNvPicPr>
            <a:picLocks noChangeAspect="1"/>
          </p:cNvPicPr>
          <p:nvPr/>
        </p:nvPicPr>
        <p:blipFill>
          <a:blip r:embed="rId5"/>
          <a:stretch>
            <a:fillRect/>
          </a:stretch>
        </p:blipFill>
        <p:spPr>
          <a:xfrm>
            <a:off x="-1" y="3408573"/>
            <a:ext cx="5937813" cy="3494692"/>
          </a:xfrm>
          <a:prstGeom prst="rect">
            <a:avLst/>
          </a:prstGeom>
        </p:spPr>
      </p:pic>
    </p:spTree>
    <p:extLst>
      <p:ext uri="{BB962C8B-B14F-4D97-AF65-F5344CB8AC3E}">
        <p14:creationId xmlns:p14="http://schemas.microsoft.com/office/powerpoint/2010/main" val="2792064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C0DB5-8DE4-4238-9F34-DF750459367D}"/>
              </a:ext>
            </a:extLst>
          </p:cNvPr>
          <p:cNvSpPr>
            <a:spLocks noGrp="1"/>
          </p:cNvSpPr>
          <p:nvPr>
            <p:ph type="title"/>
          </p:nvPr>
        </p:nvSpPr>
        <p:spPr/>
        <p:txBody>
          <a:bodyPr/>
          <a:lstStyle/>
          <a:p>
            <a:endParaRPr lang="de-DE"/>
          </a:p>
        </p:txBody>
      </p:sp>
      <p:pic>
        <p:nvPicPr>
          <p:cNvPr id="5" name="Content Placeholder 4" descr="A picture containing businesscard&#10;&#10;Description automatically generated">
            <a:extLst>
              <a:ext uri="{FF2B5EF4-FFF2-40B4-BE49-F238E27FC236}">
                <a16:creationId xmlns:a16="http://schemas.microsoft.com/office/drawing/2014/main" id="{C9B8A626-0DFD-47F7-992E-78E81065F9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3772" y="0"/>
            <a:ext cx="10764456" cy="6887427"/>
          </a:xfrm>
        </p:spPr>
      </p:pic>
    </p:spTree>
    <p:extLst>
      <p:ext uri="{BB962C8B-B14F-4D97-AF65-F5344CB8AC3E}">
        <p14:creationId xmlns:p14="http://schemas.microsoft.com/office/powerpoint/2010/main" val="56997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F0AB-1DED-4BB1-8F3D-C118739498B8}"/>
              </a:ext>
            </a:extLst>
          </p:cNvPr>
          <p:cNvSpPr>
            <a:spLocks noGrp="1"/>
          </p:cNvSpPr>
          <p:nvPr>
            <p:ph type="title"/>
          </p:nvPr>
        </p:nvSpPr>
        <p:spPr/>
        <p:txBody>
          <a:bodyPr/>
          <a:lstStyle/>
          <a:p>
            <a:r>
              <a:rPr lang="de-DE" dirty="0"/>
              <a:t>„Deep Q Learning“ Lösung</a:t>
            </a:r>
          </a:p>
        </p:txBody>
      </p:sp>
      <p:sp>
        <p:nvSpPr>
          <p:cNvPr id="3" name="Content Placeholder 2">
            <a:extLst>
              <a:ext uri="{FF2B5EF4-FFF2-40B4-BE49-F238E27FC236}">
                <a16:creationId xmlns:a16="http://schemas.microsoft.com/office/drawing/2014/main" id="{9D5D70FA-6723-48CB-A1E0-FCE3752A79AE}"/>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9550527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216</Words>
  <Application>Microsoft Office PowerPoint</Application>
  <PresentationFormat>Widescreen</PresentationFormat>
  <Paragraphs>28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Übersicht</vt:lpstr>
      <vt:lpstr>Intro</vt:lpstr>
      <vt:lpstr>Lux AI Challenge</vt:lpstr>
      <vt:lpstr>PowerPoint Presentation</vt:lpstr>
      <vt:lpstr>Regel Basierter Agent</vt:lpstr>
      <vt:lpstr>PowerPoint Presentation</vt:lpstr>
      <vt:lpstr>PowerPoint Presentation</vt:lpstr>
      <vt:lpstr>„Deep Q Learning“ Lösung</vt:lpstr>
      <vt:lpstr>Quellen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Pol Hansen</dc:creator>
  <cp:lastModifiedBy>Pol Hansen</cp:lastModifiedBy>
  <cp:revision>5</cp:revision>
  <dcterms:created xsi:type="dcterms:W3CDTF">2022-03-09T19:59:39Z</dcterms:created>
  <dcterms:modified xsi:type="dcterms:W3CDTF">2022-03-11T12:49:27Z</dcterms:modified>
</cp:coreProperties>
</file>

<file path=docProps/thumbnail.jpeg>
</file>